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76" autoAdjust="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39097" y="202994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5963" y="476672"/>
            <a:ext cx="8695944" cy="936104"/>
          </a:xfrm>
        </p:spPr>
        <p:txBody>
          <a:bodyPr anchor="b">
            <a:normAutofit/>
          </a:bodyPr>
          <a:lstStyle>
            <a:lvl1pPr algn="ctr">
              <a:defRPr sz="2000" b="1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Тамбовский государственный музыкально-педагогический институт </a:t>
            </a:r>
            <a:br>
              <a:rPr lang="ru-RU" dirty="0" smtClean="0"/>
            </a:br>
            <a:r>
              <a:rPr lang="ru-RU" dirty="0" smtClean="0"/>
              <a:t>им. С. В. Рахманинова</a:t>
            </a:r>
            <a:br>
              <a:rPr lang="ru-RU" dirty="0" smtClean="0"/>
            </a:br>
            <a:r>
              <a:rPr lang="ru-RU" dirty="0" smtClean="0"/>
              <a:t>Библиотека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2953" y="2483914"/>
            <a:ext cx="6400800" cy="1017094"/>
          </a:xfrm>
        </p:spPr>
        <p:txBody>
          <a:bodyPr>
            <a:normAutofit/>
          </a:bodyPr>
          <a:lstStyle>
            <a:lvl1pPr marL="0" indent="0" algn="ctr">
              <a:buNone/>
              <a:defRPr sz="5400" b="1" i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Новые поступления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317781" y="3563724"/>
            <a:ext cx="43924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январь-август 2015 г.</a:t>
            </a:r>
            <a:endParaRPr lang="ru-RU" sz="2800" b="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80B2245-8DBE-4A1B-9869-5FD4D7079A31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79B863C-4B8D-4B05-AA32-0A3D76C49B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963" y="332656"/>
            <a:ext cx="8695944" cy="1080120"/>
          </a:xfrm>
        </p:spPr>
        <p:txBody>
          <a:bodyPr>
            <a:normAutofit fontScale="90000"/>
          </a:bodyPr>
          <a:lstStyle/>
          <a:p>
            <a:r>
              <a:rPr lang="ru-RU" spc="1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Тамбовский государственный музыкально-педагогический институт </a:t>
            </a:r>
            <a:br>
              <a:rPr lang="ru-RU" spc="1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pc="1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им. С. В. Рахманинова</a:t>
            </a:r>
            <a:r>
              <a:rPr lang="en-US" spc="1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spc="1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600" spc="1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600" spc="15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Библиотека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953" y="2483914"/>
            <a:ext cx="6400800" cy="94508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Новые поступления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20688"/>
            <a:ext cx="1619796" cy="176368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7" y="2509296"/>
            <a:ext cx="1619796" cy="187220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Музыкальная культура зарубежных стран</a:t>
            </a:r>
          </a:p>
          <a:p>
            <a:pPr algn="ctr"/>
            <a:r>
              <a:rPr lang="ru-RU" sz="1600" b="1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Персоналии композиторов</a:t>
            </a:r>
          </a:p>
          <a:p>
            <a:pPr algn="ctr"/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355431"/>
              </p:ext>
            </p:extLst>
          </p:nvPr>
        </p:nvGraphicFramePr>
        <p:xfrm>
          <a:off x="1763687" y="872925"/>
          <a:ext cx="7159759" cy="1619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058"/>
                <a:gridCol w="5844701"/>
              </a:tblGrid>
              <a:tr h="161997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85.313(4Вен)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Б90 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Петровская И. Ф.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Другой взгляд на русскую культуру XVII века. Об инструментальной музыке и о скоморохах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исторический очерк / И. Ф. Петровская. - Санкт-Петербург : Композитор, 2013. - 288 с. : ил.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всего:2 - ХР(1),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22823"/>
              </p:ext>
            </p:extLst>
          </p:nvPr>
        </p:nvGraphicFramePr>
        <p:xfrm>
          <a:off x="1720957" y="2563982"/>
          <a:ext cx="7171523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5875379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85.313(4Гем)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С50 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Смирнова М. В.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над фортепианными сонатами Бетховена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(на материале редакции Артура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Шнабеля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: учебное пособие для средних и высших музыкальных учебных заведений / Марина Смирнова. - Санкт-Петербург : Композитор, 2014. - 176, [2] с., нот.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7" y="4608699"/>
            <a:ext cx="1656184" cy="184267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46704"/>
              </p:ext>
            </p:extLst>
          </p:nvPr>
        </p:nvGraphicFramePr>
        <p:xfrm>
          <a:off x="1787566" y="4569973"/>
          <a:ext cx="709490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66"/>
                <a:gridCol w="5822641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85.313(4Авс)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С50 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Смирнова М. В.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над фортепианными сонатами Франца Шуберта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(к проблеме исполнительской интерпретации) : учебное пособие / Марина Смирнова. - Санкт-Петербург : Композитор, 2012. - 148, [4] с., нот.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всего:2 - ХР(1),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875220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7" y="650305"/>
            <a:ext cx="1530361" cy="176368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96562"/>
            <a:ext cx="1455017" cy="186455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Вокальная музыка</a:t>
            </a:r>
          </a:p>
          <a:p>
            <a:pPr algn="ctr"/>
            <a:r>
              <a:rPr lang="ru-RU" sz="1600" b="1" i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Хор. Хоровое пение</a:t>
            </a:r>
            <a:endParaRPr lang="ru-RU" sz="1600" b="1" i="1" u="sng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95562"/>
              </p:ext>
            </p:extLst>
          </p:nvPr>
        </p:nvGraphicFramePr>
        <p:xfrm>
          <a:off x="1706535" y="836713"/>
          <a:ext cx="7216911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970"/>
                <a:gridCol w="6291941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85.314.1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З-63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Зиновьева Л. П.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Вокальные задачи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ауфтакта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хоровом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дирижировании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                               Л. П. Зиновьева. - Санкт-Петербург : Композитор, 2007. -</a:t>
                      </a: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151 с., нот.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28930"/>
              </p:ext>
            </p:extLst>
          </p:nvPr>
        </p:nvGraphicFramePr>
        <p:xfrm>
          <a:off x="1706535" y="2492896"/>
          <a:ext cx="7185945" cy="19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923"/>
                <a:gridCol w="6261022"/>
              </a:tblGrid>
              <a:tr h="195129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85.314.1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С56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Современный хормейстер. Развитие традиций. Новые тенденции. Опыт работы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сборник статей по материалам конференций и семинаров "Современный хормейстер" Ассоциации дирижеров детских и молодежных хоров Северо-Западного региона РФ (Санкт-Петербург) 2011-2012 гг. / авт.-сост. И. В.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Роганова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Санкт-Петербург : Композитор, 2013. - 130 с., нот.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602140"/>
            <a:ext cx="1455017" cy="184267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325520"/>
              </p:ext>
            </p:extLst>
          </p:nvPr>
        </p:nvGraphicFramePr>
        <p:xfrm>
          <a:off x="1625352" y="4754007"/>
          <a:ext cx="7267128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6187008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85.314.1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С56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Современный хормейстер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сборник методических статей "Вокально-хоровые технологии" для руководителей детских и молодежных хоровых коллективов.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2 / авт.-сост.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 В.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Роганова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Санкт-Петербург : Композитор, 2014. - 250, [2] с., нот.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64942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2" y="512965"/>
            <a:ext cx="1599829" cy="186830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5" y="2613269"/>
            <a:ext cx="1656184" cy="189533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Оркестр.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Дирижирование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46658"/>
              </p:ext>
            </p:extLst>
          </p:nvPr>
        </p:nvGraphicFramePr>
        <p:xfrm>
          <a:off x="1823864" y="617258"/>
          <a:ext cx="7068616" cy="1688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462"/>
                <a:gridCol w="5931154"/>
              </a:tblGrid>
              <a:tr h="168823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85.315.1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Г18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Гамалей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Ю. В.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Оперный и балетный спектакль. Связь музыки с постановкой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учебное пособие / Юрий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Гамалей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С.-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Петерб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гос. консерватория им. Н. А. Римского-Корсакова. - Санкт-Петербург : Композитор, 2014. - 172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16718"/>
              </p:ext>
            </p:extLst>
          </p:nvPr>
        </p:nvGraphicFramePr>
        <p:xfrm>
          <a:off x="1905202" y="2906257"/>
          <a:ext cx="6987278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511"/>
                <a:gridCol w="5888767"/>
              </a:tblGrid>
              <a:tr h="16809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85.315.42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С50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Смирнова М. В. </a:t>
                      </a:r>
                    </a:p>
                    <a:p>
                      <a:pPr algn="just"/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золотого фонда педагогического репертуара 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Р. Шуман "Альбом для юношества", "Детские сцены". П. Чайковский "Детский альбом". К. Дебюсси "Детский уголок".</a:t>
                      </a:r>
                      <a:r>
                        <a:rPr lang="ru-RU" sz="15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Прокофьев "Детская музыка" : учебное пособие / Марина Смирнова. - Санкт-Петербург : Композитор, 2013. - 185, [2] с., нот.</a:t>
                      </a:r>
                    </a:p>
                    <a:p>
                      <a:pPr algn="just"/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5" y="4725144"/>
            <a:ext cx="1656184" cy="184267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26400"/>
              </p:ext>
            </p:extLst>
          </p:nvPr>
        </p:nvGraphicFramePr>
        <p:xfrm>
          <a:off x="1819807" y="4704510"/>
          <a:ext cx="7092957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/>
                <a:gridCol w="5868820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85.315.42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С50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Юдина М. В. </a:t>
                      </a:r>
                    </a:p>
                    <a:p>
                      <a:pPr algn="just"/>
                      <a:r>
                        <a:rPr lang="ru-RU" sz="15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 лицом Вечности. Переписка 1967-1970 гг. 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Мария Юдина ; вступ. ст. М. А. Дроздовой ; сост. тома, </a:t>
                      </a:r>
                      <a:r>
                        <a:rPr lang="ru-RU" sz="15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</a:t>
                      </a:r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текста, примеч.                    А. М. Кузнецов ; гл. ред. и авт. проекта "Российские Пропилеи«                 С. Я. Левит. - Москва ; Санкт-Петербург : Центр гуманитарных инициатив, 2013. - 592 с. : ил. - (Российские Пропилеи)</a:t>
                      </a:r>
                    </a:p>
                    <a:p>
                      <a:pPr algn="just"/>
                      <a:r>
                        <a:rPr lang="ru-RU" sz="15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всего:2 - ХР(1), ЧЗ(1)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69774" y="2204864"/>
            <a:ext cx="74168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Клавишные инструменты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1600" b="1" i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Фортепиано</a:t>
            </a:r>
            <a:endParaRPr lang="ru-RU" sz="1600" b="1" i="1" u="sng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0007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0328"/>
            <a:ext cx="2088232" cy="249438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2088231" cy="259998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32566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Жанры сценической музыки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73424"/>
              </p:ext>
            </p:extLst>
          </p:nvPr>
        </p:nvGraphicFramePr>
        <p:xfrm>
          <a:off x="2123728" y="836712"/>
          <a:ext cx="6768752" cy="1653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5616624"/>
              </a:tblGrid>
              <a:tr h="16538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85.317.41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Д46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Димитрин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Ю. Г.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Либретто: история, творчество, технология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учебное пособие в жанре эссе / Юрий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Димитрин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авт. вступ. ст. Григорий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Корчмар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Санкт-Петербург : Композитор, 2012. - 172 с., нот. : ил.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всего:2 - ХР(1),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74850"/>
              </p:ext>
            </p:extLst>
          </p:nvPr>
        </p:nvGraphicFramePr>
        <p:xfrm>
          <a:off x="2154327" y="3501008"/>
          <a:ext cx="6738153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572"/>
                <a:gridCol w="5632581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85.317.413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Р92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Ручьевская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Е. А.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Пушкин в русской опере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Каменный гость Даргомыжского. Золотой петушок Римского-Корсакова / Е. А.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Ручьевская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                    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Л. В. Сухова, В. В. Горячих ; ред.-сост. Н. И. Кузьмина,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В. Горячих. - Изд. 2-е,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испр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 доп. - Санкт-Петербург : Композитор, 2012. - 479, [1] с., нот.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751713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10328"/>
            <a:ext cx="2088230" cy="249438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2160240" cy="259998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32566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Другие виды музыки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20449"/>
              </p:ext>
            </p:extLst>
          </p:nvPr>
        </p:nvGraphicFramePr>
        <p:xfrm>
          <a:off x="2123728" y="1052736"/>
          <a:ext cx="6768752" cy="1653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5616624"/>
              </a:tblGrid>
              <a:tr h="16538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85.318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Р93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Рыбакова Е. Л.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Джаз и рок. Музыка современной России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учебное пособие с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аудиоприложением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Елеонора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Рыбакова. - Санкт-Петербург : Композитор, 2013. - 333, [3] с. : ил.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241199"/>
              </p:ext>
            </p:extLst>
          </p:nvPr>
        </p:nvGraphicFramePr>
        <p:xfrm>
          <a:off x="2163522" y="3645024"/>
          <a:ext cx="67381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572"/>
                <a:gridCol w="5632581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85.318.5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Ф36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Фейертаг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В. Б.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джазового исполнительства в России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Владимир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Фейертаг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М-во культуры Рос. Федерации, С.-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Петерб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гос. ун-т культуры и искусств [и др.]. - Санкт-Петербург :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Скифия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2010. - 295, [9] с., нот. : ил.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всего:2 - ХР(1),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320691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2965"/>
            <a:ext cx="1728192" cy="186830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13269"/>
            <a:ext cx="1728192" cy="189533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3326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Театр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088853"/>
              </p:ext>
            </p:extLst>
          </p:nvPr>
        </p:nvGraphicFramePr>
        <p:xfrm>
          <a:off x="1835696" y="764704"/>
          <a:ext cx="7056784" cy="1688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5832648"/>
              </a:tblGrid>
              <a:tr h="168823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85.335.423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А17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Абызова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Л. И.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хореографического искусства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Отечественный балет ХХ - начала XXI века : учебное пособие / Лариса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Абызова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Санкт-Петербург : Композитор, 2012. - 304 с., 24 л. ил.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всего:2 - ХР(1),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4432"/>
              </p:ext>
            </p:extLst>
          </p:nvPr>
        </p:nvGraphicFramePr>
        <p:xfrm>
          <a:off x="1835696" y="2720469"/>
          <a:ext cx="7128792" cy="1680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929"/>
                <a:gridCol w="5879863"/>
              </a:tblGrid>
              <a:tr h="16809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85.334.07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Б43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Белецкая В. К.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Путешествующий голос. Развитие речевого и вокального диапазона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учебное пособие с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видеоприложением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упражнений / Валентина Белецкая. - Санкт-Петербург : Композитор, 2011. -                  82, [1] с. : ил.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25144"/>
            <a:ext cx="1728192" cy="184267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44307"/>
              </p:ext>
            </p:extLst>
          </p:nvPr>
        </p:nvGraphicFramePr>
        <p:xfrm>
          <a:off x="1819807" y="4704510"/>
          <a:ext cx="709295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/>
                <a:gridCol w="5868820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85.335.413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К85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Крюков А. Н.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"Паду ли я, стрелой пронзенный..."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артисты оперы и балета в блокадном Ленинграде / А. Н. Крюков. - Санкт-Петербург : Композитор : Союз композиторов Санкт-Петербурга, 2014. - 284, [4] с., 20 л. ил.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982837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" y="1700809"/>
            <a:ext cx="3343628" cy="2952328"/>
          </a:xfrm>
        </p:spPr>
      </p:pic>
      <p:sp>
        <p:nvSpPr>
          <p:cNvPr id="7" name="TextBox 6"/>
          <p:cNvSpPr txBox="1"/>
          <p:nvPr/>
        </p:nvSpPr>
        <p:spPr>
          <a:xfrm>
            <a:off x="1475656" y="55649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Электронные ресурсы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04508"/>
              </p:ext>
            </p:extLst>
          </p:nvPr>
        </p:nvGraphicFramePr>
        <p:xfrm>
          <a:off x="3203847" y="1916832"/>
          <a:ext cx="5647557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3"/>
                <a:gridCol w="4999484"/>
              </a:tblGrid>
              <a:tr h="16538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Музыкальные инструменты 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[Электронный ресурс]: звуковое учебное пособие по курсу "Слушание музыки" / звукорежиссер Максим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Ялынский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дизайн Ирина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Илюхина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ред. Александр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Моносов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сост. </a:t>
                      </a: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Ю.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Рогальская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Электрон.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дан. - Санкт-Петербург : Композитор, 2011. - 2 эл. опт. диск (CD-ROM)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498415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1" y="718591"/>
            <a:ext cx="2088232" cy="24482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429000"/>
            <a:ext cx="2065729" cy="244827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32566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Здравоохранение. Медицинские науки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45024"/>
              </p:ext>
            </p:extLst>
          </p:nvPr>
        </p:nvGraphicFramePr>
        <p:xfrm>
          <a:off x="2154327" y="836712"/>
          <a:ext cx="6738153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481"/>
                <a:gridCol w="6048672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53.54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Л53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Лечебная физическая культура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учебник для студентов учреждений высшего профессионального образования /                                            С. Н. Попов, Н. М. Валеев,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С. </a:t>
                      </a:r>
                      <a:r>
                        <a:rPr lang="ru-RU" sz="16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Гарасева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др. ; под ред.                                     С. Н. Попова. - 10-е изд., стер. - Москва : Академия, 2014. - 416 с. : ил. - (Высшее профессиональное образование. </a:t>
                      </a:r>
                      <a:r>
                        <a:rPr lang="ru-RU" sz="16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Бакалавриат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Физическая культура и спорт)</a:t>
                      </a:r>
                      <a:b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Экземпляры: всего:1 - ЧЗ(1)</a:t>
                      </a:r>
                    </a:p>
                    <a:p>
                      <a:pPr algn="just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19268"/>
              </p:ext>
            </p:extLst>
          </p:nvPr>
        </p:nvGraphicFramePr>
        <p:xfrm>
          <a:off x="2195736" y="3573016"/>
          <a:ext cx="6738153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5946065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63.3(2)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П55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Помни войну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календарь-справочник памятных дат и военно-исторических событий 1943 года / Упр. культуры и арх. дела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Тамб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обл., ТОГБУК "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Тамб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обл. краевед. музей", Музейно-выставочный центр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Тамб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обл. ; коллектив авт.-сост.:                      И. Николаев (рук.), О. Горбунов, Н. Минаева, Е. Рогачева. - Тамбов : Студия печати Галины Золотовой, 2013. - 281 с. : ил.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75656" y="299695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История. Исторические науки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21708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6" y="512332"/>
            <a:ext cx="1247420" cy="13060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7" y="3470239"/>
            <a:ext cx="1288259" cy="143230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170451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Служба по чрезвычайным ситуациям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84961"/>
              </p:ext>
            </p:extLst>
          </p:nvPr>
        </p:nvGraphicFramePr>
        <p:xfrm>
          <a:off x="1619672" y="553982"/>
          <a:ext cx="7272808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701"/>
                <a:gridCol w="6685107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68.9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Б40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Безопасность жизнедеятельности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учебник /</a:t>
                      </a: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Э. А.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Арустамов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 В. Косолапова, Н. А. Прокопенко,</a:t>
                      </a: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В. Гуськов. - 13-е изд., стер. - Москва : Академия, 2014. - 176 с. : ил. - (Профессиональное образование. Общепрофессиональные дисциплины)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всего:3 - ХР(2),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63800"/>
              </p:ext>
            </p:extLst>
          </p:nvPr>
        </p:nvGraphicFramePr>
        <p:xfrm>
          <a:off x="1691680" y="3470239"/>
          <a:ext cx="72008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624736"/>
              </a:tblGrid>
              <a:tr h="134946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68.9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К71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Косолапова Н. В.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Безопасность жизнедеятельности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практикум : учебное пособие /                                          Н. В. Косолапова, Н. А. Прокопенко,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Л. Побежимова. - 2-е изд., стер. - Москва : Академия, 2014. - 144 с. : ил. - (Профессиональное образование. Общепрофессиональные дисциплины)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всего:3 - ХР(2),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3" y="1971328"/>
            <a:ext cx="1288259" cy="1368151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15475"/>
              </p:ext>
            </p:extLst>
          </p:nvPr>
        </p:nvGraphicFramePr>
        <p:xfrm>
          <a:off x="1619672" y="1916832"/>
          <a:ext cx="726949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4"/>
                <a:gridCol w="6682058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68.9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Б40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Безопасность жизнедеятельности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учебник для студентов высших учебных заведений / И. В.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Бабайцев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Б. С. Мастрюков, В. Т. Медведев и др. ; под ред.</a:t>
                      </a: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Б. С. Мастрюкова. - 3-е изд., стер. - Москва : Академия, 2014. - 304 с. : ил. - (Высшее профессиональное образование.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Бакалавриат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5" y="5085184"/>
            <a:ext cx="1288261" cy="151216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997518"/>
              </p:ext>
            </p:extLst>
          </p:nvPr>
        </p:nvGraphicFramePr>
        <p:xfrm>
          <a:off x="1691680" y="5085184"/>
          <a:ext cx="730255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4"/>
                <a:gridCol w="6718352"/>
              </a:tblGrid>
              <a:tr h="134946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68.9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К71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Косолапова Н. В.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Безопасность жизнедеятельности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учебник / Н. В. Косолапова,                                             Н. А. Прокопенко, Е. Л. Побежимова. - 4-е изд., стер. - Москва : Академия, 2014. - 288 с. : ил. - (Профессиональное образование. Общепрофессиональные дисциплины)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всего:3 - ХР(2),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469335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4" y="487647"/>
            <a:ext cx="1695711" cy="193324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5" y="2587975"/>
            <a:ext cx="1725270" cy="196468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302981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Образование. Педагогическая наука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849188"/>
              </p:ext>
            </p:extLst>
          </p:nvPr>
        </p:nvGraphicFramePr>
        <p:xfrm>
          <a:off x="1756994" y="618478"/>
          <a:ext cx="7128792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19"/>
                <a:gridCol w="6320373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74.100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Г65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Гончарова О. В.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Теория и методика музыкального воспитания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учебник /</a:t>
                      </a: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В. Гончарова, Ю. С.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Богачинская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- 3-е изд., стер. - Москва : Академия, 2014. - 256 с. - (Среднее профессиональное образование. Профессиональный модуль: Организация различных видов деятельности и общения детей)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всего:4 - ХР(3),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66796"/>
              </p:ext>
            </p:extLst>
          </p:nvPr>
        </p:nvGraphicFramePr>
        <p:xfrm>
          <a:off x="1835696" y="2793079"/>
          <a:ext cx="705678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08712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Б26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Барчуков И. С.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 культура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учебник для студентов учреждений высшего профессионального образования / И. С. Барчуков ; под общ. ред.                    Н. Н. Маликова. - 7-е изд., стер. - Москва : Академия, 2013. - 528 с. : ил. - (Высшее профессиональное образование.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Бакалавриат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всего:2 - ХР(1),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08922" y="242088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5" y="4725144"/>
            <a:ext cx="1725270" cy="196468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994386"/>
              </p:ext>
            </p:extLst>
          </p:nvPr>
        </p:nvGraphicFramePr>
        <p:xfrm>
          <a:off x="1835697" y="4725144"/>
          <a:ext cx="705678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08712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К12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Кабачков В. А.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Профилактика наркомании средствами физической культуры и спорта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учебное пособие для студентов учреждений высшего образования / В. А. Кабачков, В. А.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Куренцов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Э. А.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Зюрин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Москва : Академия, 2015. - 224 с. : ил. - (Высшее образование.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Бакалавриат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Физическая культура и спорт)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178667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18590"/>
            <a:ext cx="2088232" cy="249438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2088232" cy="259998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32566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Фольклор. Фольклористика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95099"/>
              </p:ext>
            </p:extLst>
          </p:nvPr>
        </p:nvGraphicFramePr>
        <p:xfrm>
          <a:off x="2051721" y="836712"/>
          <a:ext cx="684076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5544617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82.3(2Рос=Рус)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Р89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Русское устное народное творчество 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хрестоматия-практикум : учебное пособие для студентов высших учебных заведений / И. Н. Райкова, С. Н. Травников,                                        Л. А.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Ольшевская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Е. Г. Июльская ; под общ. ред.                                    С. А.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Джанумова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- 2-е изд., стер. - Москва : Академия, 2008. - 400 с. - (Высшее профессиональное образование. Филология)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всего:3 - ХР(2),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87718"/>
              </p:ext>
            </p:extLst>
          </p:nvPr>
        </p:nvGraphicFramePr>
        <p:xfrm>
          <a:off x="2170284" y="3789040"/>
          <a:ext cx="67381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5946065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Ш30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Шафранская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Э. Ф.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Устное народное творчество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учебное пособие для студентов высших педагогических учебных заведений /                                       Э. Ф.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Шафранская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Москва : Академия, 2008. - 352 с. - (Высшее профессиональное образование. Педагогические специальности)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всего:3 - ХР(2),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840140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4" y="487647"/>
            <a:ext cx="1695711" cy="193324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5" y="2587975"/>
            <a:ext cx="1725270" cy="196468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302981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Музыка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12309"/>
              </p:ext>
            </p:extLst>
          </p:nvPr>
        </p:nvGraphicFramePr>
        <p:xfrm>
          <a:off x="1756994" y="618478"/>
          <a:ext cx="7128792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19"/>
                <a:gridCol w="6320373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74.100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Г65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Гончарова О. В.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Теория и методика музыкального воспитания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учебник /</a:t>
                      </a: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В. Гончарова, Ю. С.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Богачинская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- 3-е изд., стер. - Москва : Академия, 2014. - 256 с. - (Среднее профессиональное образование. Профессиональный модуль: Организация различных видов деятельности и общения детей)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всего:4 - ХР(3),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00151"/>
              </p:ext>
            </p:extLst>
          </p:nvPr>
        </p:nvGraphicFramePr>
        <p:xfrm>
          <a:off x="1835696" y="2793079"/>
          <a:ext cx="705678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08712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Б26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Барчуков И. С.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 культура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учебник для студентов учреждений высшего профессионального образования / И. С. Барчуков ; под общ. ред.                    Н. Н. Маликова. - 7-е изд., стер. - Москва : Академия, 2013. - 528 с. : ил. - (Высшее профессиональное образование.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Бакалавриат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всего:2 - ХР(1),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5" y="4725144"/>
            <a:ext cx="1725270" cy="196468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106073"/>
              </p:ext>
            </p:extLst>
          </p:nvPr>
        </p:nvGraphicFramePr>
        <p:xfrm>
          <a:off x="1835697" y="4725144"/>
          <a:ext cx="7056784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08712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85.31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К85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Крюков А. Н.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Ради спасения. Дети и музыка в осажденном Ленинграде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Андрей Крюков. - Санкт-Петербург : Композитор : Союз композиторов Санкт-Петербурга, 2012. - 299, [5] с., 12 л. ил.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779954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5" y="450520"/>
            <a:ext cx="1651888" cy="184134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0" y="2492896"/>
            <a:ext cx="1624179" cy="193581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64770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Музыкально-теоретические дисциплины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760213"/>
              </p:ext>
            </p:extLst>
          </p:nvPr>
        </p:nvGraphicFramePr>
        <p:xfrm>
          <a:off x="1831504" y="764704"/>
          <a:ext cx="7050090" cy="137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041978"/>
              </a:tblGrid>
              <a:tr h="137036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85.310.50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Б48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Березовчук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Л. Н.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Самоучитель элементарной теории музыки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Лариса </a:t>
                      </a:r>
                      <a:r>
                        <a:rPr lang="ru-RU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Березовчук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Санкт-Петербург : Композитор, 2008. - 398 с., нот. : ил.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385982"/>
              </p:ext>
            </p:extLst>
          </p:nvPr>
        </p:nvGraphicFramePr>
        <p:xfrm>
          <a:off x="1788840" y="2600185"/>
          <a:ext cx="705678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968"/>
                <a:gridCol w="6001816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85.310.58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К13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Кадцын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Л. М.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Музыкальный язык и композиция произведений XVII-XVIII веков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монография / Л. М.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Кадцын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М-во образования и науки Рос. Федерации, ФГАОУ ВПО "Рос. гос. проф.-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ун-т". - Екатеринбург : ИП Лисицына, 2011. - 348 с., нот. : ил.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всего:2 - ХР(1),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1" y="4613377"/>
            <a:ext cx="1624178" cy="1929931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98019"/>
              </p:ext>
            </p:extLst>
          </p:nvPr>
        </p:nvGraphicFramePr>
        <p:xfrm>
          <a:off x="1835697" y="4725144"/>
          <a:ext cx="7056784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7"/>
                <a:gridCol w="6264697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85.312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О-77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Островская Г. И. </a:t>
                      </a:r>
                    </a:p>
                    <a:p>
                      <a:pPr algn="just"/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Этномузыка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народов мира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учебно-методическое пособие /            Г. И. Островская ;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Тамб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гос. муз.-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ин-т им.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В. Рахманинова. - Тамбов : ТГМПИ им. С. В. Рахманинова, 2014. - 102 с.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всего:5 - ХР(4),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4770" y="4244045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Музыкальная фольклористика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06110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4" y="620688"/>
            <a:ext cx="1599829" cy="186830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5" y="2636912"/>
            <a:ext cx="1656184" cy="199749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32566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Русская музыкальная культура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36483"/>
              </p:ext>
            </p:extLst>
          </p:nvPr>
        </p:nvGraphicFramePr>
        <p:xfrm>
          <a:off x="1964059" y="758617"/>
          <a:ext cx="6912768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787"/>
                <a:gridCol w="5602981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85.313(2Р=Рус)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П30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Петровская И. Ф.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Другой взгляд на русскую культуру XVII века. Об инструментальной музыке и о скоморохах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исторический очерк / И. Ф. Петровская. - Санкт-Петербург : Композитор, 2013. - 288 с. : ил.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всего:2 - ХР(1),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026723"/>
              </p:ext>
            </p:extLst>
          </p:nvPr>
        </p:nvGraphicFramePr>
        <p:xfrm>
          <a:off x="1875925" y="2670448"/>
          <a:ext cx="69872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654"/>
                <a:gridCol w="5616624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85.313(2Р=Рус)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П75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Привалов С. Б.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Русская музыкальная литература. Музыка XI - начала ХХ века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учебник для средних классов детских музыкальных школ, колледжей и лицеев / Сергей Привалов. - Санкт-Петербург : Композитор, 2013. - 389, [2] с., нот. : ил.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всего:2 - ХР(1),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5" y="4786806"/>
            <a:ext cx="1656184" cy="184267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357043"/>
              </p:ext>
            </p:extLst>
          </p:nvPr>
        </p:nvGraphicFramePr>
        <p:xfrm>
          <a:off x="1964059" y="4938673"/>
          <a:ext cx="6987278" cy="153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654"/>
                <a:gridCol w="5616624"/>
              </a:tblGrid>
              <a:tr h="1538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85.313(2Р=Рус)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В19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Васильева Н. В.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Галина </a:t>
                      </a:r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Уствольская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Н. Васильева. - Санкт-Петербург : Композитор, 2014. - 168 с., нот., 4 л. ил.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6623" y="4417474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Персоналии композиторов</a:t>
            </a:r>
            <a:endParaRPr lang="ru-RU" sz="1600" b="1" i="1" u="sng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40833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552728" cy="1800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3" y="548680"/>
            <a:ext cx="1287529" cy="14454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132856"/>
            <a:ext cx="1368151" cy="14401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Персоналии композиторов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24095"/>
              </p:ext>
            </p:extLst>
          </p:nvPr>
        </p:nvGraphicFramePr>
        <p:xfrm>
          <a:off x="1501020" y="654455"/>
          <a:ext cx="7378073" cy="1400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788"/>
                <a:gridCol w="6035285"/>
              </a:tblGrid>
              <a:tr h="140020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85.313(2Р=Рус)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Г12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Гаврилин В. А.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Слушая сердцем...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Статьи. Выступления. Интервью /</a:t>
                      </a: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А. Гаврилин. - Санкт-Петербург : Композитор, 2012. -</a:t>
                      </a: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464 с., нот., 8 л. ил.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77000"/>
              </p:ext>
            </p:extLst>
          </p:nvPr>
        </p:nvGraphicFramePr>
        <p:xfrm>
          <a:off x="1501021" y="2060848"/>
          <a:ext cx="7440006" cy="166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795"/>
                <a:gridCol w="6025211"/>
              </a:tblGrid>
              <a:tr h="1667597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85.313(2Р=Рус)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Д30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Демидова И. А.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Валерий Гаврилин и фольклор 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архивные материалы в творческом наследии композитора / Ирина Демидова ; науч. ред. И. С. Попова ; отв. ред. С. В.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Подрезова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Санкт-Петербург : Композитор, 2014. - 216 с., нот., 4 л. ил., 1 л.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портр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717032"/>
            <a:ext cx="1368150" cy="145770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10173"/>
              </p:ext>
            </p:extLst>
          </p:nvPr>
        </p:nvGraphicFramePr>
        <p:xfrm>
          <a:off x="1501020" y="3645025"/>
          <a:ext cx="738476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627"/>
                <a:gridCol w="5936139"/>
              </a:tblGrid>
              <a:tr h="152971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85.313(2Р=Рус)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Р95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Рыцарева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 Г.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Максим Березовский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жизнь и творчество композитора / Марина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Рыцарева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Изд. 2-е, пересмотр. и доп. - Санкт-Петербург : Композитор, 2013. - 227, [1] с., нот., 12 л. ил. - (Русская музыкальная классика)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01208"/>
            <a:ext cx="1351681" cy="14401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53063"/>
              </p:ext>
            </p:extLst>
          </p:nvPr>
        </p:nvGraphicFramePr>
        <p:xfrm>
          <a:off x="1507714" y="5244080"/>
          <a:ext cx="7384766" cy="152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627"/>
                <a:gridCol w="5936139"/>
              </a:tblGrid>
              <a:tr h="152971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85.313(2Р=Рус)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Ч-58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Чигарёва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Е. И.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Художественный мир Альфреда </a:t>
                      </a:r>
                      <a:r>
                        <a:rPr lang="ru-RU" sz="16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Шнитке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очерки / Евгения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Чигарёва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</a:t>
                      </a:r>
                      <a:r>
                        <a:rPr lang="ru-RU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Моск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гос. консерватория им. П. И. Чайковского. - Санкт-Петербург : Композитор, 2012. - 367 с., нот.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Экземпляры: всего:1 - ЧЗ(1)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01141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2689</Words>
  <Application>Microsoft Office PowerPoint</Application>
  <PresentationFormat>Экран (4:3)</PresentationFormat>
  <Paragraphs>235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Тамбовский государственный музыкально-педагогический институт  им. С. В. Рахманинова  Библиотека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Светлана</cp:lastModifiedBy>
  <cp:revision>79</cp:revision>
  <dcterms:created xsi:type="dcterms:W3CDTF">2015-09-25T09:29:06Z</dcterms:created>
  <dcterms:modified xsi:type="dcterms:W3CDTF">2015-09-28T13:38:45Z</dcterms:modified>
</cp:coreProperties>
</file>